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60" r:id="rId3"/>
    <p:sldId id="258" r:id="rId4"/>
    <p:sldId id="259" r:id="rId5"/>
    <p:sldId id="261" r:id="rId6"/>
    <p:sldId id="273" r:id="rId7"/>
    <p:sldId id="264" r:id="rId8"/>
    <p:sldId id="262" r:id="rId9"/>
    <p:sldId id="263" r:id="rId10"/>
    <p:sldId id="265" r:id="rId11"/>
    <p:sldId id="266" r:id="rId12"/>
    <p:sldId id="267" r:id="rId13"/>
    <p:sldId id="271" r:id="rId14"/>
    <p:sldId id="268" r:id="rId15"/>
    <p:sldId id="269" r:id="rId16"/>
    <p:sldId id="270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ushar Chauhan" initials="TC" lastIdx="1" clrIdx="0">
    <p:extLst>
      <p:ext uri="{19B8F6BF-5375-455C-9EA6-DF929625EA0E}">
        <p15:presenceInfo xmlns:p15="http://schemas.microsoft.com/office/powerpoint/2012/main" userId="S::tchauhan@elevondata.com::bfe2a610-ccc0-43ee-b5fa-7c78058621b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03-Aug-21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Artificial Intelligence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077956-7EA4-41B8-A7DA-49657AB723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024" b="-1"/>
          <a:stretch/>
        </p:blipFill>
        <p:spPr>
          <a:xfrm>
            <a:off x="4611757" y="0"/>
            <a:ext cx="7580243" cy="6857999"/>
          </a:xfrm>
          <a:prstGeom prst="rect">
            <a:avLst/>
          </a:prstGeom>
          <a:noFill/>
        </p:spPr>
      </p:pic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D3F332E7-CDB4-4AB7-861E-CC133F4B6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we can make machine do human task it is AI.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Manmade effort to copy natural intelligence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A485EAD-527D-4B8E-A36D-107004D7E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9410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i="0" kern="1200" spc="-50" baseline="0" dirty="0">
                <a:latin typeface="+mj-lt"/>
                <a:ea typeface="+mj-ea"/>
                <a:cs typeface="+mj-cs"/>
              </a:rPr>
              <a:t>Image Classification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11DB7B-E69E-4980-90CA-98B4C56D6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3223" y="1772528"/>
            <a:ext cx="7009927" cy="3967090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E16280-39EE-4BC3-BEC4-0BAD7EC83873}"/>
              </a:ext>
            </a:extLst>
          </p:cNvPr>
          <p:cNvSpPr txBox="1"/>
          <p:nvPr/>
        </p:nvSpPr>
        <p:spPr>
          <a:xfrm>
            <a:off x="643466" y="2491409"/>
            <a:ext cx="351756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 approaches-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Making neural network ourself by specifying convolution layer, pooling and fully connected layer and training it on dataset(CNN)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Transfer learning – already developed models that were trained on million of images and have their weights adjusted thus saving time and computational power. (mobilenetV2)</a:t>
            </a:r>
          </a:p>
        </p:txBody>
      </p:sp>
    </p:spTree>
    <p:extLst>
      <p:ext uri="{BB962C8B-B14F-4D97-AF65-F5344CB8AC3E}">
        <p14:creationId xmlns:p14="http://schemas.microsoft.com/office/powerpoint/2010/main" val="2412280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32DB5-BBA6-4809-B634-3BDEDE9C6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Object Localization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D62EBE-0D3F-4E18-AB5C-D9E9E8F0EB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8984" y="1286451"/>
            <a:ext cx="5928344" cy="4347452"/>
          </a:xfrm>
          <a:prstGeom prst="rect">
            <a:avLst/>
          </a:prstGeom>
          <a:noFill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BE96AE-71A8-4BE1-B379-1272DFF68D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r>
              <a:rPr lang="en-US" dirty="0"/>
              <a:t>Classifying a single object in an image along with Bounding boxes.</a:t>
            </a:r>
          </a:p>
        </p:txBody>
      </p:sp>
    </p:spTree>
    <p:extLst>
      <p:ext uri="{BB962C8B-B14F-4D97-AF65-F5344CB8AC3E}">
        <p14:creationId xmlns:p14="http://schemas.microsoft.com/office/powerpoint/2010/main" val="3921479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2F8FA-38F3-41BD-975B-225159D16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Object Detection</a:t>
            </a:r>
          </a:p>
        </p:txBody>
      </p:sp>
      <p:pic>
        <p:nvPicPr>
          <p:cNvPr id="5" name="Content Placeholder 4" descr="A computer on a table&#10;&#10;Description automatically generated with low confidence">
            <a:extLst>
              <a:ext uri="{FF2B5EF4-FFF2-40B4-BE49-F238E27FC236}">
                <a16:creationId xmlns:a16="http://schemas.microsoft.com/office/drawing/2014/main" id="{8D59D555-972E-413A-821A-F36EC72E1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062" r="-1" b="-1"/>
          <a:stretch/>
        </p:blipFill>
        <p:spPr>
          <a:xfrm>
            <a:off x="5458984" y="812799"/>
            <a:ext cx="5928344" cy="5294757"/>
          </a:xfrm>
          <a:prstGeom prst="rect">
            <a:avLst/>
          </a:prstGeom>
          <a:noFill/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078F9CB-A6BE-4832-8ADF-F5988804A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r>
              <a:rPr lang="en-US" dirty="0"/>
              <a:t>Classifying multiple objects in an image with bounding boxes .</a:t>
            </a:r>
          </a:p>
          <a:p>
            <a:r>
              <a:rPr lang="en-US" dirty="0"/>
              <a:t>Algorithms-</a:t>
            </a:r>
          </a:p>
          <a:p>
            <a:r>
              <a:rPr lang="en-US" dirty="0"/>
              <a:t>Faster R CNN(region based CNN)</a:t>
            </a:r>
          </a:p>
          <a:p>
            <a:r>
              <a:rPr lang="en-US" dirty="0"/>
              <a:t>SSD (single shot detector)</a:t>
            </a:r>
          </a:p>
          <a:p>
            <a:r>
              <a:rPr lang="en-US" dirty="0"/>
              <a:t>Yolo (you only look once)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305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6706-7872-40D1-8C5D-80A02A20E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015913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YOLO (you only look once)</a:t>
            </a:r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865D312-B293-4626-8D15-4D98598A4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2574" y="0"/>
            <a:ext cx="6525960" cy="3376709"/>
          </a:xfrm>
          <a:noFill/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EE4F4FA-8FC3-4D5E-AF27-B287A5EDC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1802296"/>
            <a:ext cx="3517567" cy="4918235"/>
          </a:xfrm>
        </p:spPr>
        <p:txBody>
          <a:bodyPr/>
          <a:lstStyle/>
          <a:p>
            <a:r>
              <a:rPr lang="en-US" sz="1600" dirty="0"/>
              <a:t>Divides image into n x n grid and give vectors of bounding boxes for detected objects.</a:t>
            </a:r>
          </a:p>
          <a:p>
            <a:r>
              <a:rPr lang="en-US" sz="1600" dirty="0"/>
              <a:t>IOU: intersection over union is a function used to evaluate object detection algorithm.</a:t>
            </a:r>
          </a:p>
          <a:p>
            <a:r>
              <a:rPr lang="en-US" sz="1600" dirty="0"/>
              <a:t>It computes size of intersection and divide it by the union. More generally, </a:t>
            </a:r>
            <a:r>
              <a:rPr lang="en-US" sz="1600" dirty="0" err="1"/>
              <a:t>IoU</a:t>
            </a:r>
            <a:r>
              <a:rPr lang="en-US" sz="1600" dirty="0"/>
              <a:t> is a measure of the overlap between two bounding boxes</a:t>
            </a:r>
          </a:p>
          <a:p>
            <a:r>
              <a:rPr lang="en-US" sz="1600" dirty="0"/>
              <a:t>Since yolo detects object multiple times , Non-max Suppression is a way to make sure that YOLO detects the object just once.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BF4932-709D-447D-BB8D-0EF51FA7D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9670" y="3376709"/>
            <a:ext cx="5062330" cy="34618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CC1761-7AAA-402A-AF76-222A9807D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1513" y="3591340"/>
            <a:ext cx="2505697" cy="267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346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2A545-C14A-41C0-A622-74FB173C6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Image Segmentation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8346A4-0CC0-435C-A118-FF61267D5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It is same as object detection but in addition we get a well defined boundary of objects. In this </a:t>
            </a:r>
            <a:r>
              <a:rPr lang="en-US" sz="1600" b="0" i="0" dirty="0">
                <a:solidFill>
                  <a:srgbClr val="595858"/>
                </a:solidFill>
                <a:effectLst/>
              </a:rPr>
              <a:t>group together the pixels that have similar attributes.</a:t>
            </a:r>
          </a:p>
          <a:p>
            <a:pPr marL="0" indent="0">
              <a:buNone/>
            </a:pPr>
            <a:r>
              <a:rPr lang="en-US" sz="1600" dirty="0"/>
              <a:t>Types-</a:t>
            </a:r>
          </a:p>
          <a:p>
            <a:pPr marL="0" indent="0">
              <a:buNone/>
            </a:pPr>
            <a:r>
              <a:rPr lang="en-US" sz="1600" dirty="0"/>
              <a:t>Semantic segmentation - </a:t>
            </a:r>
            <a:r>
              <a:rPr lang="en-US" sz="1600" dirty="0">
                <a:solidFill>
                  <a:srgbClr val="595858"/>
                </a:solidFill>
              </a:rPr>
              <a:t>A</a:t>
            </a:r>
            <a:r>
              <a:rPr lang="en-US" sz="1600" b="0" i="0" dirty="0">
                <a:solidFill>
                  <a:srgbClr val="595858"/>
                </a:solidFill>
                <a:effectLst/>
              </a:rPr>
              <a:t>ll the pixels belonging to a particular class are represented by the same color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Instance Segmentation – In this </a:t>
            </a:r>
            <a:r>
              <a:rPr lang="en-US" sz="1600" b="0" i="0" dirty="0">
                <a:solidFill>
                  <a:srgbClr val="595858"/>
                </a:solidFill>
                <a:effectLst/>
              </a:rPr>
              <a:t>also a particular class is assigned to each pixel of the image. However, different objects of the same class have different colors.</a:t>
            </a:r>
            <a:endParaRPr lang="en-US" sz="16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81C4B7-EC28-46DE-B7F4-3159EF6599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15944" y="2391509"/>
            <a:ext cx="4639736" cy="27291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82376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C5B4114-37A5-4FEA-9038-A341AD5D4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77" y="407963"/>
            <a:ext cx="10241280" cy="54611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01320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436C7A-F92C-49C1-9E58-79A2D1A3A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194" y="0"/>
            <a:ext cx="10475787" cy="196396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0F559D8-745E-4502-930D-CF1AB84DE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443" y="1590261"/>
            <a:ext cx="7760402" cy="478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79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878F9-343F-4CCD-8DAA-F4975218E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of data collection and implementation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209ADCC-9871-4CF7-BA40-7E12293966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45129"/>
              </p:ext>
            </p:extLst>
          </p:nvPr>
        </p:nvGraphicFramePr>
        <p:xfrm>
          <a:off x="1097280" y="2084638"/>
          <a:ext cx="10058400" cy="33474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092752147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369083208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2727036"/>
                    </a:ext>
                  </a:extLst>
                </a:gridCol>
              </a:tblGrid>
              <a:tr h="512787">
                <a:tc>
                  <a:txBody>
                    <a:bodyPr/>
                    <a:lstStyle/>
                    <a:p>
                      <a:r>
                        <a:rPr lang="en-US" dirty="0"/>
                        <a:t>Image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Object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Image Segmentation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252774"/>
                  </a:ext>
                </a:extLst>
              </a:tr>
              <a:tr h="698685">
                <a:tc>
                  <a:txBody>
                    <a:bodyPr/>
                    <a:lstStyle/>
                    <a:p>
                      <a:r>
                        <a:rPr lang="en-US" dirty="0"/>
                        <a:t>Data collection is easy , implementation is also easier if we use pre trained model.</a:t>
                      </a:r>
                    </a:p>
                    <a:p>
                      <a:pPr>
                        <a:buFont typeface="Arial" panose="020B0604020202020204" pitchFamily="34" charset="0"/>
                        <a:buNone/>
                      </a:pPr>
                      <a:endParaRPr lang="en-US" dirty="0"/>
                    </a:p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If implemented through our own CNN then will take longer to train.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collection is a hard task as we have to label objects in each image and generally it is preferred to have 1000 images per class.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Once data is collected it is very easy to implement and get output.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collection becomes much more challenging than data collection for object collection because now we have to draw boundary around </a:t>
                      </a:r>
                      <a:r>
                        <a:rPr lang="en-US"/>
                        <a:t>every object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58126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8866F70-C82B-4887-BA1A-6AD3D065760F}"/>
              </a:ext>
            </a:extLst>
          </p:cNvPr>
          <p:cNvSpPr txBox="1"/>
          <p:nvPr/>
        </p:nvSpPr>
        <p:spPr>
          <a:xfrm>
            <a:off x="516835" y="5910470"/>
            <a:ext cx="6149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Makesense.ai can be use to </a:t>
            </a:r>
            <a:r>
              <a:rPr lang="en-US" dirty="0" err="1"/>
              <a:t>lable</a:t>
            </a:r>
            <a:r>
              <a:rPr lang="en-US" dirty="0"/>
              <a:t> the images</a:t>
            </a:r>
          </a:p>
        </p:txBody>
      </p:sp>
    </p:spTree>
    <p:extLst>
      <p:ext uri="{BB962C8B-B14F-4D97-AF65-F5344CB8AC3E}">
        <p14:creationId xmlns:p14="http://schemas.microsoft.com/office/powerpoint/2010/main" val="3342336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3E305F-B56E-4476-9B6C-64652ECB6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04A6BDB-61F8-4B32-B5E5-6294AD8A55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r>
              <a:rPr lang="en-US" dirty="0"/>
              <a:t>DAILY HUMAN TASKS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Driving a cars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playing videogames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face and object </a:t>
            </a:r>
            <a:r>
              <a:rPr lang="en-US" dirty="0" err="1"/>
              <a:t>recognization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translating languages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7B0CE2A5-BCB2-4DE5-9A6E-E54D01859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r>
              <a:rPr lang="en-US" dirty="0"/>
              <a:t>ARTIFICIAL INTELLIGENCE TASKS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Tesla (automatic cars)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Bots in videogames(BGMI or PUBG)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Smart locks in mobile , google lens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google translator</a:t>
            </a:r>
          </a:p>
        </p:txBody>
      </p:sp>
    </p:spTree>
    <p:extLst>
      <p:ext uri="{BB962C8B-B14F-4D97-AF65-F5344CB8AC3E}">
        <p14:creationId xmlns:p14="http://schemas.microsoft.com/office/powerpoint/2010/main" val="1801845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Now we know what is AI but how do we actually make Artificial Intelligence?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Machine learning and deep learning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140938-9796-4CA2-9094-7B5A73B19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406" y="126609"/>
            <a:ext cx="7535593" cy="6513342"/>
          </a:xfrm>
          <a:prstGeom prst="rect">
            <a:avLst/>
          </a:prstGeom>
          <a:noFill/>
        </p:spPr>
      </p:pic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D3F332E7-CDB4-4AB7-861E-CC133F4B6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Making machine learn from data using some algorithms and then using what it has learned from data to make predictions on new similar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39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Deep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140938-9796-4CA2-9094-7B5A73B19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406" y="126609"/>
            <a:ext cx="7535593" cy="6513342"/>
          </a:xfrm>
          <a:prstGeom prst="rect">
            <a:avLst/>
          </a:prstGeom>
          <a:noFill/>
        </p:spPr>
      </p:pic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D3F332E7-CDB4-4AB7-861E-CC133F4B6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 of machine learning algorithms based on functioning of human brain.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ANN (artificial neural network), generally used with tabular data containing the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CNN(convolution neural network),  used with image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RNN(recurrent neural network), used with audio or speech as data</a:t>
            </a:r>
          </a:p>
        </p:txBody>
      </p:sp>
    </p:spTree>
    <p:extLst>
      <p:ext uri="{BB962C8B-B14F-4D97-AF65-F5344CB8AC3E}">
        <p14:creationId xmlns:p14="http://schemas.microsoft.com/office/powerpoint/2010/main" val="205005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7026C9F1-9245-458C-A307-8F0C220003C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2026363" y="0"/>
            <a:ext cx="8139289" cy="4578350"/>
          </a:xfrm>
          <a:noFill/>
        </p:spPr>
      </p:pic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1B30A2E-88D6-4244-A3BF-24FFD3AD8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4867422"/>
            <a:ext cx="10113264" cy="1457178"/>
          </a:xfrm>
        </p:spPr>
        <p:txBody>
          <a:bodyPr/>
          <a:lstStyle/>
          <a:p>
            <a:r>
              <a:rPr lang="en-US" dirty="0"/>
              <a:t>In ML we have to give features to the model.</a:t>
            </a:r>
          </a:p>
          <a:p>
            <a:endParaRPr lang="en-US" dirty="0"/>
          </a:p>
          <a:p>
            <a:r>
              <a:rPr lang="en-US" dirty="0"/>
              <a:t>In DL we only have to give input and neural network will itself take out features</a:t>
            </a:r>
          </a:p>
        </p:txBody>
      </p:sp>
    </p:spTree>
    <p:extLst>
      <p:ext uri="{BB962C8B-B14F-4D97-AF65-F5344CB8AC3E}">
        <p14:creationId xmlns:p14="http://schemas.microsoft.com/office/powerpoint/2010/main" val="1808570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Computer vision vs Image processing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D3F332E7-CDB4-4AB7-861E-CC133F4B6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700" b="0" i="0" dirty="0">
                <a:effectLst/>
              </a:rPr>
              <a:t>Computer vision is the construction of explicit, meaningful descriptions of physical objects from their image. The output of computer vision is a description or an interpretation of structures in 3D scene</a:t>
            </a:r>
          </a:p>
          <a:p>
            <a:pPr>
              <a:lnSpc>
                <a:spcPct val="100000"/>
              </a:lnSpc>
            </a:pPr>
            <a:r>
              <a:rPr lang="en-US" sz="1700" b="0" i="0" dirty="0">
                <a:effectLst/>
              </a:rPr>
              <a:t>Image processing studies image to image transformation. The input and output of image processing are both images.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33FED-A175-437A-AA93-B906399B8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388" y="1354620"/>
            <a:ext cx="6607300" cy="381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072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A485EAD-527D-4B8E-A36D-107004D7E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i="0" kern="1200" spc="-50" baseline="0">
                <a:latin typeface="+mj-lt"/>
                <a:ea typeface="+mj-ea"/>
                <a:cs typeface="+mj-cs"/>
              </a:rPr>
              <a:t>Our focus is mainly on-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6172E8-A425-43E9-B10B-3ED4CB58D3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72" r="21326" b="1"/>
          <a:stretch/>
        </p:blipFill>
        <p:spPr>
          <a:xfrm>
            <a:off x="4656406" y="0"/>
            <a:ext cx="7535594" cy="6857999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E71EA5-D9AA-4C95-85ED-F714A13CD122}"/>
              </a:ext>
            </a:extLst>
          </p:cNvPr>
          <p:cNvSpPr txBox="1"/>
          <p:nvPr/>
        </p:nvSpPr>
        <p:spPr>
          <a:xfrm>
            <a:off x="643465" y="3043050"/>
            <a:ext cx="3517567" cy="30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Computer vision </a:t>
            </a:r>
            <a:r>
              <a:rPr lang="en-US" dirty="0">
                <a:solidFill>
                  <a:srgbClr val="FFFFFF"/>
                </a:solidFill>
              </a:rPr>
              <a:t>applications like--</a:t>
            </a:r>
            <a:endParaRPr lang="en-US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Image </a:t>
            </a:r>
            <a:r>
              <a:rPr lang="en-US" dirty="0">
                <a:solidFill>
                  <a:srgbClr val="FFFFFF"/>
                </a:solidFill>
              </a:rPr>
              <a:t>classification</a:t>
            </a:r>
            <a:endParaRPr lang="en-US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Object detection</a:t>
            </a:r>
          </a:p>
          <a:p>
            <a:pPr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Image segmentation</a:t>
            </a:r>
          </a:p>
        </p:txBody>
      </p:sp>
    </p:spTree>
    <p:extLst>
      <p:ext uri="{BB962C8B-B14F-4D97-AF65-F5344CB8AC3E}">
        <p14:creationId xmlns:p14="http://schemas.microsoft.com/office/powerpoint/2010/main" val="3981417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A485EAD-527D-4B8E-A36D-107004D7E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b="0" i="0" kern="1200" spc="-50" baseline="0" dirty="0">
                <a:latin typeface="+mj-lt"/>
                <a:ea typeface="+mj-ea"/>
                <a:cs typeface="+mj-cs"/>
              </a:rPr>
              <a:t>Convolution Neural Network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DE190-D147-4664-B363-2690272D509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B0604020202020204" pitchFamily="2" charset="0"/>
              </a:rPr>
              <a:t>CNN or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Roboto" panose="020B0604020202020204" pitchFamily="2" charset="0"/>
              </a:rPr>
              <a:t>ConvNet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B0604020202020204" pitchFamily="2" charset="0"/>
              </a:rPr>
              <a:t>  is a class of </a:t>
            </a:r>
            <a:r>
              <a:rPr lang="en-US" b="1" i="0" dirty="0">
                <a:solidFill>
                  <a:schemeClr val="bg1"/>
                </a:solidFill>
                <a:effectLst/>
                <a:latin typeface="Roboto" panose="020B0604020202020204" pitchFamily="2" charset="0"/>
              </a:rPr>
              <a:t>deep neural networks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B0604020202020204" pitchFamily="2" charset="0"/>
              </a:rPr>
              <a:t>, generally applied to analyzing visual imagery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10A2CC-7E4A-4677-9C34-EA6F91C530F6}"/>
              </a:ext>
            </a:extLst>
          </p:cNvPr>
          <p:cNvSpPr txBox="1"/>
          <p:nvPr/>
        </p:nvSpPr>
        <p:spPr>
          <a:xfrm>
            <a:off x="463826" y="3429000"/>
            <a:ext cx="3273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B0604020202020204" pitchFamily="2" charset="0"/>
              </a:rPr>
              <a:t>In deep learning, 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2" name="Picture Placeholder 11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75449D4-9FCC-4898-9D73-1CECD179284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3" r="7483"/>
          <a:stretch>
            <a:fillRect/>
          </a:stretch>
        </p:blipFill>
        <p:spPr>
          <a:xfrm>
            <a:off x="16" y="0"/>
            <a:ext cx="12191984" cy="4518991"/>
          </a:xfrm>
        </p:spPr>
      </p:pic>
    </p:spTree>
    <p:extLst>
      <p:ext uri="{BB962C8B-B14F-4D97-AF65-F5344CB8AC3E}">
        <p14:creationId xmlns:p14="http://schemas.microsoft.com/office/powerpoint/2010/main" val="204558089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{A144EF1B-24D1-4E24-AA14-7FBDCDBC6958}tf56160789_win32</Template>
  <TotalTime>1732</TotalTime>
  <Words>674</Words>
  <Application>Microsoft Office PowerPoint</Application>
  <PresentationFormat>Widescreen</PresentationFormat>
  <Paragraphs>74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Bookman Old Style</vt:lpstr>
      <vt:lpstr>Calibri</vt:lpstr>
      <vt:lpstr>Franklin Gothic Book</vt:lpstr>
      <vt:lpstr>Roboto</vt:lpstr>
      <vt:lpstr>Wingdings</vt:lpstr>
      <vt:lpstr>1_RetrospectVTI</vt:lpstr>
      <vt:lpstr>Artificial Intelligence</vt:lpstr>
      <vt:lpstr>Examples</vt:lpstr>
      <vt:lpstr>Now we know what is AI but how do we actually make Artificial Intelligence?</vt:lpstr>
      <vt:lpstr>Machine Learning</vt:lpstr>
      <vt:lpstr>Deep Learning</vt:lpstr>
      <vt:lpstr>PowerPoint Presentation</vt:lpstr>
      <vt:lpstr>Computer vision vs Image processing</vt:lpstr>
      <vt:lpstr>Our focus is mainly on-</vt:lpstr>
      <vt:lpstr>Convolution Neural Network</vt:lpstr>
      <vt:lpstr>Image Classification</vt:lpstr>
      <vt:lpstr>Object Localization</vt:lpstr>
      <vt:lpstr>Object Detection</vt:lpstr>
      <vt:lpstr>YOLO (you only look once)</vt:lpstr>
      <vt:lpstr>Image Segmentation</vt:lpstr>
      <vt:lpstr>PowerPoint Presentation</vt:lpstr>
      <vt:lpstr>PowerPoint Presentation</vt:lpstr>
      <vt:lpstr>Challenges of data collection and implementation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Tushar Chauhan</dc:creator>
  <cp:lastModifiedBy>Tushar Chauhan</cp:lastModifiedBy>
  <cp:revision>9</cp:revision>
  <dcterms:created xsi:type="dcterms:W3CDTF">2021-07-26T15:52:32Z</dcterms:created>
  <dcterms:modified xsi:type="dcterms:W3CDTF">2021-08-03T12:43:45Z</dcterms:modified>
</cp:coreProperties>
</file>

<file path=docProps/thumbnail.jpeg>
</file>